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8" r:id="rId2"/>
    <p:sldId id="260" r:id="rId3"/>
    <p:sldId id="270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80" r:id="rId13"/>
    <p:sldId id="281" r:id="rId14"/>
    <p:sldId id="279" r:id="rId15"/>
    <p:sldId id="282" r:id="rId16"/>
    <p:sldId id="283" r:id="rId17"/>
    <p:sldId id="284" r:id="rId18"/>
    <p:sldId id="286" r:id="rId19"/>
    <p:sldId id="285" r:id="rId20"/>
    <p:sldId id="287" r:id="rId21"/>
    <p:sldId id="291" r:id="rId22"/>
    <p:sldId id="289" r:id="rId23"/>
    <p:sldId id="288" r:id="rId24"/>
    <p:sldId id="292" r:id="rId25"/>
    <p:sldId id="290" r:id="rId26"/>
    <p:sldId id="293" r:id="rId27"/>
    <p:sldId id="294" r:id="rId28"/>
    <p:sldId id="295" r:id="rId29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2B4D"/>
    <a:srgbClr val="5E6672"/>
    <a:srgbClr val="C0C7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4838" autoAdjust="0"/>
  </p:normalViewPr>
  <p:slideViewPr>
    <p:cSldViewPr snapToGrid="0">
      <p:cViewPr varScale="1">
        <p:scale>
          <a:sx n="94" d="100"/>
          <a:sy n="94" d="100"/>
        </p:scale>
        <p:origin x="402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282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63AC701-27D8-463D-95F0-15B8B32542FE}" type="datetime1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2025/7/11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2977E94-A6AB-4E02-8E43-E89F9CF4757F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‹#›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6569B1B7-5130-4E54-BCB3-799656313485}" type="datetime1">
              <a:rPr lang="zh-CN" altLang="en-US" smtClean="0"/>
              <a:pPr/>
              <a:t>2025/7/11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dirty="0"/>
              <a:t>单击此处编辑母版文本样式</a:t>
            </a:r>
          </a:p>
          <a:p>
            <a:pPr lvl="1" rtl="0"/>
            <a:r>
              <a:rPr lang="zh-CN" altLang="en-US" dirty="0"/>
              <a:t>第二级</a:t>
            </a:r>
          </a:p>
          <a:p>
            <a:pPr lvl="2" rtl="0"/>
            <a:r>
              <a:rPr lang="zh-CN" altLang="en-US" dirty="0"/>
              <a:t>第三级</a:t>
            </a:r>
          </a:p>
          <a:p>
            <a:pPr lvl="3" rtl="0"/>
            <a:r>
              <a:rPr lang="zh-CN" altLang="en-US" dirty="0"/>
              <a:t>第四级</a:t>
            </a:r>
          </a:p>
          <a:p>
            <a:pPr lvl="4" rtl="0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DED491D0-8E1B-49C7-849B-A28568D94497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zh-CN" smtClean="0"/>
              <a:t>1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1670918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491D0-8E1B-49C7-849B-A28568D94497}" type="slidenum">
              <a:rPr lang="en-US" altLang="zh-CN" smtClean="0"/>
              <a:pPr/>
              <a:t>25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31354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zh-CN" smtClean="0"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41489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491D0-8E1B-49C7-849B-A28568D94497}" type="slidenum">
              <a:rPr lang="en-US" altLang="zh-CN" smtClean="0"/>
              <a:pPr/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327880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491D0-8E1B-49C7-849B-A28568D94497}" type="slidenum">
              <a:rPr lang="en-US" altLang="zh-CN" smtClean="0"/>
              <a:pPr/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11443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491D0-8E1B-49C7-849B-A28568D94497}" type="slidenum">
              <a:rPr lang="en-US" altLang="zh-CN" smtClean="0"/>
              <a:pPr/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117686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491D0-8E1B-49C7-849B-A28568D94497}" type="slidenum">
              <a:rPr lang="en-US" altLang="zh-CN" smtClean="0"/>
              <a:pPr/>
              <a:t>11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33777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491D0-8E1B-49C7-849B-A28568D94497}" type="slidenum">
              <a:rPr lang="en-US" altLang="zh-CN" smtClean="0"/>
              <a:pPr/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25909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真个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491D0-8E1B-49C7-849B-A28568D94497}" type="slidenum">
              <a:rPr lang="en-US" altLang="zh-CN" smtClean="0"/>
              <a:pPr/>
              <a:t>14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67671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491D0-8E1B-49C7-849B-A28568D94497}" type="slidenum">
              <a:rPr lang="en-US" altLang="zh-CN" smtClean="0"/>
              <a:pPr/>
              <a:t>22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08639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rtlCol="0"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/>
              <a:t>单击此处编辑母版副标题样式</a:t>
            </a:r>
            <a:endParaRPr lang="zh-CN" altLang="en-US" dirty="0"/>
          </a:p>
        </p:txBody>
      </p:sp>
      <p:sp>
        <p:nvSpPr>
          <p:cNvPr id="11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C8DBC65E-1F61-470A-9CB6-E75D82005995}" type="datetime1">
              <a:rPr lang="zh-CN" altLang="en-US" smtClean="0"/>
              <a:pPr/>
              <a:t>2025/7/11</a:t>
            </a:fld>
            <a:endParaRPr lang="zh-CN" altLang="en-US" dirty="0"/>
          </a:p>
        </p:txBody>
      </p:sp>
      <p:sp>
        <p:nvSpPr>
          <p:cNvPr id="12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BD266BE7-899D-4075-917F-DBDE33B6B692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30E9FA-E751-4F48-819C-F9A99AD205F1}" type="datetime1">
              <a:rPr lang="zh-CN" altLang="en-US" smtClean="0"/>
              <a:t>2025/7/11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03DF20B2-4A9A-45E9-A283-24B207D4A469}" type="datetime1">
              <a:rPr lang="zh-CN" altLang="en-US" smtClean="0"/>
              <a:pPr/>
              <a:t>2025/7/11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BD266BE7-899D-4075-917F-DBDE33B6B692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58272A-3F40-46EC-ACA6-70669E801A69}" type="datetime1">
              <a:rPr lang="zh-CN" altLang="en-US" smtClean="0"/>
              <a:t>2025/7/11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 rtlCol="0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E0356303-B561-4B81-A0E6-80FC4542CDC4}" type="datetime1">
              <a:rPr lang="zh-CN" altLang="en-US" smtClean="0"/>
              <a:pPr/>
              <a:t>2025/7/11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BD266BE7-899D-4075-917F-DBDE33B6B692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456D7C-88E2-4D62-AE60-29D8268EBD3A}" type="datetime1">
              <a:rPr lang="zh-CN" altLang="en-US" smtClean="0"/>
              <a:t>2025/7/11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EB2339-ABDC-476B-BD90-B2DFD73A7AD5}" type="datetime1">
              <a:rPr lang="zh-CN" altLang="en-US" smtClean="0"/>
              <a:t>2025/7/11</a:t>
            </a:fld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C611C47-CDAD-4E4D-9A9A-8467648B26D4}" type="datetime1">
              <a:rPr lang="zh-CN" altLang="en-US" smtClean="0"/>
              <a:t>2025/7/11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65F84A-E83A-46A2-A5E5-11D5B48459CE}" type="datetime1">
              <a:rPr lang="zh-CN" altLang="en-US" smtClean="0"/>
              <a:t>2025/7/11</a:t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题注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文本占位符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 rtlCol="0"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3" name="内容占位符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 rtlCol="0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2C6475-9F21-40D0-915C-04280363E93C}" type="datetime1">
              <a:rPr lang="zh-CN" altLang="en-US" smtClean="0"/>
              <a:t>2025/7/11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题注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 rtlCol="0"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3" name="图片占位符 2" descr="为添加图像预留的空占位符。单击占位符，选择要添加的图像。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/>
              <a:t>单击图标添加图片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8F86CD-34FE-491B-8D8D-EA0F47576F32}" type="datetime1">
              <a:rPr lang="zh-CN" altLang="en-US" smtClean="0"/>
              <a:t>2025/7/11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dirty="0"/>
              <a:t>单击此处编辑母版文本样式</a:t>
            </a:r>
          </a:p>
          <a:p>
            <a:pPr lvl="1" rtl="0"/>
            <a:r>
              <a:rPr lang="zh-CN" altLang="en-US" dirty="0"/>
              <a:t>第二级</a:t>
            </a:r>
          </a:p>
          <a:p>
            <a:pPr lvl="2" rtl="0"/>
            <a:r>
              <a:rPr lang="zh-CN" altLang="en-US" dirty="0"/>
              <a:t>第三级</a:t>
            </a:r>
          </a:p>
          <a:p>
            <a:pPr lvl="3" rtl="0"/>
            <a:r>
              <a:rPr lang="zh-CN" altLang="en-US" dirty="0"/>
              <a:t>第四级</a:t>
            </a:r>
          </a:p>
          <a:p>
            <a:pPr lvl="4" rtl="0"/>
            <a:r>
              <a:rPr lang="zh-CN" altLang="en-US" dirty="0"/>
              <a:t>第五级</a:t>
            </a:r>
          </a:p>
          <a:p>
            <a:pPr lvl="5" rtl="0"/>
            <a:r>
              <a:rPr lang="zh-CN" altLang="en-US" dirty="0"/>
              <a:t>第六级</a:t>
            </a:r>
          </a:p>
          <a:p>
            <a:pPr lvl="6" rtl="0"/>
            <a:r>
              <a:rPr lang="zh-CN" altLang="en-US" dirty="0"/>
              <a:t>第七级</a:t>
            </a:r>
          </a:p>
          <a:p>
            <a:pPr lvl="7" rtl="0"/>
            <a:r>
              <a:rPr lang="zh-CN" altLang="en-US" dirty="0"/>
              <a:t>第八级</a:t>
            </a:r>
          </a:p>
          <a:p>
            <a:pPr lvl="8" rtl="0"/>
            <a:r>
              <a:rPr lang="zh-CN" altLang="en-US" dirty="0"/>
              <a:t>第九级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1BD676AE-0386-4991-94D7-85BDB586F352}" type="datetime1">
              <a:rPr lang="zh-CN" altLang="en-US" smtClean="0"/>
              <a:pPr/>
              <a:t>2025/7/11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BD266BE7-899D-4075-917F-DBDE33B6B692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../Documents/GitHub/RedPointSystem/&#22270;&#29255;/&#32418;&#28857;&#26641;&#27880;&#20876;&#27969;&#31243;.p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红点系统设计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吴俊飞</a:t>
            </a:r>
            <a:endParaRPr lang="en-US" altLang="zh-CN" dirty="0"/>
          </a:p>
          <a:p>
            <a:pPr rtl="0"/>
            <a:r>
              <a:rPr lang="en-US" altLang="zh-CN" dirty="0"/>
              <a:t>2025/07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5A65CF-EAC9-DF3A-E651-BBD02A522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Red Point Manager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61E96C-BC2B-1B04-25FD-CD4F71A5C15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b="1" dirty="0"/>
              <a:t>事件观察者</a:t>
            </a:r>
            <a:endParaRPr lang="en-US" altLang="zh-CN" b="1" dirty="0"/>
          </a:p>
          <a:p>
            <a:r>
              <a:rPr lang="zh-CN" altLang="en-US" dirty="0"/>
              <a:t>保存驱动事件会影响的逻辑红点。当某一个事件发生，会对事件关联的逻辑红点进行脏标设置。</a:t>
            </a:r>
          </a:p>
        </p:txBody>
      </p:sp>
      <p:pic>
        <p:nvPicPr>
          <p:cNvPr id="12" name="图片 11" descr="图片包含 形状&#10;&#10;AI 生成的内容可能不正确。">
            <a:extLst>
              <a:ext uri="{FF2B5EF4-FFF2-40B4-BE49-F238E27FC236}">
                <a16:creationId xmlns:a16="http://schemas.microsoft.com/office/drawing/2014/main" id="{D06A21A0-70AB-0F85-3175-94D9352F33A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819" y="4747847"/>
            <a:ext cx="8839286" cy="1964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014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7CBF14-BCDC-F507-AFC6-687F76EE8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Red Point Manager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1492C90-961C-BF56-E7DC-37FE792CC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b="1" dirty="0"/>
              <a:t>红点</a:t>
            </a:r>
            <a:r>
              <a:rPr lang="en-US" altLang="zh-CN" b="1" dirty="0"/>
              <a:t>UI</a:t>
            </a:r>
            <a:r>
              <a:rPr lang="zh-CN" altLang="en-US" b="1" dirty="0"/>
              <a:t>映射</a:t>
            </a:r>
            <a:br>
              <a:rPr lang="en-US" altLang="zh-CN" b="1" dirty="0"/>
            </a:br>
            <a:r>
              <a:rPr lang="zh-CN" altLang="en-US" dirty="0"/>
              <a:t>保存注册到</a:t>
            </a:r>
            <a:r>
              <a:rPr lang="en-US" altLang="zh-CN" dirty="0"/>
              <a:t>Red Point Manager</a:t>
            </a:r>
            <a:r>
              <a:rPr lang="zh-CN" altLang="en-US" dirty="0"/>
              <a:t>的红点</a:t>
            </a:r>
            <a:r>
              <a:rPr lang="en-US" altLang="zh-CN" dirty="0"/>
              <a:t>UI</a:t>
            </a:r>
            <a:r>
              <a:rPr lang="zh-CN" altLang="en-US" dirty="0"/>
              <a:t>的映射。当事件发生时，检查</a:t>
            </a:r>
            <a:r>
              <a:rPr lang="en-US" altLang="zh-CN" dirty="0"/>
              <a:t>UI</a:t>
            </a:r>
            <a:r>
              <a:rPr lang="zh-CN" altLang="en-US" dirty="0"/>
              <a:t>映射表中存在的红点</a:t>
            </a:r>
            <a:r>
              <a:rPr lang="en-US" altLang="zh-CN" dirty="0"/>
              <a:t>UI</a:t>
            </a:r>
            <a:r>
              <a:rPr lang="zh-CN" altLang="en-US" dirty="0"/>
              <a:t>进行实际的逻辑计算然后刷新红点的显示状态。</a:t>
            </a:r>
          </a:p>
        </p:txBody>
      </p:sp>
    </p:spTree>
    <p:extLst>
      <p:ext uri="{BB962C8B-B14F-4D97-AF65-F5344CB8AC3E}">
        <p14:creationId xmlns:p14="http://schemas.microsoft.com/office/powerpoint/2010/main" val="3357057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7EDF20-40DB-97E1-D812-34D5B42C9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Red Point Tree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A67DAA2-BA9A-7F93-9A79-169DADCC29B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zh-CN" altLang="en-US" b="1" dirty="0"/>
              <a:t>数据结构</a:t>
            </a:r>
            <a:endParaRPr lang="en-US" altLang="zh-CN" b="1" dirty="0"/>
          </a:p>
          <a:p>
            <a:r>
              <a:rPr lang="zh-CN" altLang="en-US" dirty="0"/>
              <a:t>红点树的数据结构为字典树，其可以快速索引逻辑红点且能清晰地表示红点树地结构。解析红点路径后，可以通过</a:t>
            </a:r>
            <a:r>
              <a:rPr lang="en-US" altLang="zh-CN" dirty="0"/>
              <a:t>id</a:t>
            </a:r>
            <a:r>
              <a:rPr lang="zh-CN" altLang="en-US" dirty="0"/>
              <a:t>快速检索到对应的功能。</a:t>
            </a:r>
          </a:p>
        </p:txBody>
      </p:sp>
      <p:pic>
        <p:nvPicPr>
          <p:cNvPr id="13" name="图片 12" descr="图示&#10;&#10;AI 生成的内容可能不正确。">
            <a:extLst>
              <a:ext uri="{FF2B5EF4-FFF2-40B4-BE49-F238E27FC236}">
                <a16:creationId xmlns:a16="http://schemas.microsoft.com/office/drawing/2014/main" id="{F57F6C80-34A5-79CF-8793-B2242EED81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8369" y="1892887"/>
            <a:ext cx="3896785" cy="485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333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731CCD-5CFD-9D6F-1FE4-B78F731A22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09C986-5F2E-91A7-0787-C7A62AB56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Red Point Tree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DC8943B-39E1-47EF-7DEB-C73A67DA99B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zh-CN" altLang="en-US" b="1" dirty="0"/>
              <a:t>类结构</a:t>
            </a:r>
            <a:endParaRPr lang="en-US" altLang="zh-CN" b="1" dirty="0"/>
          </a:p>
          <a:p>
            <a:r>
              <a:rPr lang="zh-CN" altLang="en-US" dirty="0"/>
              <a:t>红点树保存了红点</a:t>
            </a:r>
            <a:r>
              <a:rPr lang="en-US" altLang="zh-CN" dirty="0"/>
              <a:t>id</a:t>
            </a:r>
            <a:r>
              <a:rPr lang="zh-CN" altLang="en-US" dirty="0"/>
              <a:t>到逻辑红点地映射，便于</a:t>
            </a:r>
            <a:r>
              <a:rPr lang="en-US" altLang="zh-CN" dirty="0"/>
              <a:t>O(1)</a:t>
            </a:r>
            <a:r>
              <a:rPr lang="zh-CN" altLang="en-US" dirty="0"/>
              <a:t>时间复杂度对红点增删改。</a:t>
            </a:r>
            <a:endParaRPr lang="en-US" altLang="zh-CN" dirty="0"/>
          </a:p>
          <a:p>
            <a:r>
              <a:rPr lang="zh-CN" altLang="en-US" dirty="0"/>
              <a:t>通过</a:t>
            </a:r>
            <a:r>
              <a:rPr lang="en-US" altLang="zh-CN" dirty="0"/>
              <a:t>Red Point Manager </a:t>
            </a:r>
            <a:r>
              <a:rPr lang="zh-CN" altLang="en-US" dirty="0"/>
              <a:t>来调用相关接口将红点注册到红点树上，不支持外部调用。</a:t>
            </a:r>
            <a:endParaRPr lang="en-US" altLang="zh-CN" dirty="0"/>
          </a:p>
        </p:txBody>
      </p:sp>
      <p:pic>
        <p:nvPicPr>
          <p:cNvPr id="7" name="图片 6" descr="图片包含 文本&#10;&#10;AI 生成的内容可能不正确。">
            <a:extLst>
              <a:ext uri="{FF2B5EF4-FFF2-40B4-BE49-F238E27FC236}">
                <a16:creationId xmlns:a16="http://schemas.microsoft.com/office/drawing/2014/main" id="{D06354C2-F7C7-27B3-BFA4-B187FD80A9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4092" y="2863802"/>
            <a:ext cx="4371975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13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B51438-26D8-94E1-46BC-9C800528C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Red Point Tree</a:t>
            </a:r>
            <a:endParaRPr lang="zh-CN" altLang="en-US" dirty="0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EE6D3580-9CBD-2519-982C-7500D1FCDF2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b="1" dirty="0"/>
              <a:t>红点树添加红点流程</a:t>
            </a:r>
            <a:endParaRPr lang="en-US" altLang="zh-CN" b="1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通过红点路径从叶子到根依次构造节点；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如果某一层节点已存在，则说明已经构建完，否则创建</a:t>
            </a:r>
            <a:r>
              <a:rPr lang="en-US" altLang="zh-CN" dirty="0"/>
              <a:t>Red Point Struct</a:t>
            </a:r>
            <a:r>
              <a:rPr lang="zh-CN" altLang="en-US" dirty="0"/>
              <a:t>并处理相关数据；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如果尚未设置根结点，则以最顶层 </a:t>
            </a:r>
            <a:r>
              <a:rPr lang="en-US" altLang="zh-CN" dirty="0"/>
              <a:t>id </a:t>
            </a:r>
            <a:r>
              <a:rPr lang="zh-CN" altLang="en-US" dirty="0"/>
              <a:t>对应节点作为根节点。</a:t>
            </a:r>
          </a:p>
        </p:txBody>
      </p:sp>
      <p:pic>
        <p:nvPicPr>
          <p:cNvPr id="7" name="图片 6" descr="图形用户界面&#10;&#10;AI 生成的内容可能不正确。">
            <a:hlinkClick r:id="rId3" action="ppaction://hlinkfile"/>
            <a:extLst>
              <a:ext uri="{FF2B5EF4-FFF2-40B4-BE49-F238E27FC236}">
                <a16:creationId xmlns:a16="http://schemas.microsoft.com/office/drawing/2014/main" id="{160480C7-7005-990B-0D55-4F422B81E6A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7350" y="1438188"/>
            <a:ext cx="1462010" cy="511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203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39224F-F618-CB7A-62E3-37B1F0D03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Red Point Struct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1B11E6-0753-CA92-295A-CE38F768C53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b="1" dirty="0" err="1"/>
              <a:t>dirtyMap</a:t>
            </a:r>
            <a:endParaRPr lang="en-US" altLang="zh-CN" b="1" dirty="0"/>
          </a:p>
          <a:p>
            <a:r>
              <a:rPr lang="zh-CN" altLang="en-US" dirty="0"/>
              <a:t>保存逻辑红点的脏标和红点状态的缓存值。</a:t>
            </a:r>
            <a:endParaRPr lang="en-US" altLang="zh-CN" dirty="0"/>
          </a:p>
          <a:p>
            <a:r>
              <a:rPr lang="en-US" altLang="zh-CN" b="1" dirty="0" err="1"/>
              <a:t>updateFuncMap</a:t>
            </a:r>
            <a:endParaRPr lang="en-US" altLang="zh-CN" b="1" dirty="0"/>
          </a:p>
          <a:p>
            <a:r>
              <a:rPr lang="zh-CN" altLang="en-US" dirty="0"/>
              <a:t>保存红点显示类型到刷新方法列表的映射。刷新方法是用来计算红点状态的方法。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8" name="图片 7" descr="图形用户界面, 文本, 应用程序&#10;&#10;AI 生成的内容可能不正确。">
            <a:extLst>
              <a:ext uri="{FF2B5EF4-FFF2-40B4-BE49-F238E27FC236}">
                <a16:creationId xmlns:a16="http://schemas.microsoft.com/office/drawing/2014/main" id="{8EF295D5-9BD8-9595-E830-285195D14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206" y="2606627"/>
            <a:ext cx="4371975" cy="3429000"/>
          </a:xfrm>
          <a:prstGeom prst="rect">
            <a:avLst/>
          </a:prstGeom>
        </p:spPr>
      </p:pic>
      <p:pic>
        <p:nvPicPr>
          <p:cNvPr id="11" name="图片 10" descr="图片包含 文本&#10;&#10;AI 生成的内容可能不正确。">
            <a:extLst>
              <a:ext uri="{FF2B5EF4-FFF2-40B4-BE49-F238E27FC236}">
                <a16:creationId xmlns:a16="http://schemas.microsoft.com/office/drawing/2014/main" id="{A90E46BE-99D3-D670-9C09-032A7074705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5486" y="1712073"/>
            <a:ext cx="3108990" cy="1224754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8FD95FB2-11AE-CB30-2F39-52C29A088BC3}"/>
              </a:ext>
            </a:extLst>
          </p:cNvPr>
          <p:cNvSpPr/>
          <p:nvPr/>
        </p:nvSpPr>
        <p:spPr>
          <a:xfrm>
            <a:off x="6908800" y="4053840"/>
            <a:ext cx="3566160" cy="2743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53EC2129-392F-B48C-45FE-C8D136E1F64A}"/>
              </a:ext>
            </a:extLst>
          </p:cNvPr>
          <p:cNvCxnSpPr>
            <a:cxnSpLocks/>
            <a:stCxn id="12" idx="1"/>
            <a:endCxn id="11" idx="3"/>
          </p:cNvCxnSpPr>
          <p:nvPr/>
        </p:nvCxnSpPr>
        <p:spPr>
          <a:xfrm flipH="1" flipV="1">
            <a:off x="6094476" y="2324450"/>
            <a:ext cx="814324" cy="186655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386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B117D3-86C0-911D-214B-A278CE082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Red Point Node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8F23850-DB32-1EA2-6C0F-5376B6E743B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zh-CN" altLang="en-US" b="1" dirty="0"/>
              <a:t>组件化</a:t>
            </a:r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易于添加，拓展；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在红点进入界面时可以自行管理红点的刷新，不需要业务开发者手动进行调用；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对外提供接口，便于特殊需求的管理。</a:t>
            </a:r>
          </a:p>
        </p:txBody>
      </p:sp>
      <p:pic>
        <p:nvPicPr>
          <p:cNvPr id="6" name="图片 5" descr="图片包含 图示&#10;&#10;AI 生成的内容可能不正确。">
            <a:extLst>
              <a:ext uri="{FF2B5EF4-FFF2-40B4-BE49-F238E27FC236}">
                <a16:creationId xmlns:a16="http://schemas.microsoft.com/office/drawing/2014/main" id="{7F48B755-6BD0-6F39-4FF6-D9ED3BA48C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206" y="2701877"/>
            <a:ext cx="4371975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612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FBFFAE-0480-C1C4-195F-EA2286C6E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41AE2D-A968-405E-26F1-478048885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Red Point Node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B17C119-9514-E112-EE32-69A030C7E28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zh-CN" altLang="en-US" b="1" dirty="0"/>
              <a:t>用户自定义数据</a:t>
            </a:r>
            <a:endParaRPr lang="en-US" altLang="zh-CN" dirty="0"/>
          </a:p>
          <a:p>
            <a:r>
              <a:rPr lang="zh-CN" altLang="en-US" dirty="0"/>
              <a:t>用于解决多个红点共用统一个逻辑红点的情况。通过传入用户自定义数据，在处理红点刷新逻辑时可以进行区分。需要明确的是，自定义数据只是为了计算红点状态时，能够进一步细分，并不是把数据保存在</a:t>
            </a:r>
            <a:r>
              <a:rPr lang="en-US" altLang="zh-CN" dirty="0"/>
              <a:t>node</a:t>
            </a:r>
            <a:r>
              <a:rPr lang="zh-CN" altLang="en-US" dirty="0"/>
              <a:t>上。</a:t>
            </a:r>
          </a:p>
        </p:txBody>
      </p:sp>
      <p:pic>
        <p:nvPicPr>
          <p:cNvPr id="6" name="图片 5" descr="图片包含 图示&#10;&#10;AI 生成的内容可能不正确。">
            <a:extLst>
              <a:ext uri="{FF2B5EF4-FFF2-40B4-BE49-F238E27FC236}">
                <a16:creationId xmlns:a16="http://schemas.microsoft.com/office/drawing/2014/main" id="{70018A30-23A6-AE08-3AF8-396D5BF468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206" y="2701877"/>
            <a:ext cx="4371975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21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4B4F96-0318-91D4-A0E1-09BCF0CE7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969C54-311F-CBD9-4F74-868A9E1E7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逻辑红点的注册与刷新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8DEEFBE-9465-4888-7E58-047443C862F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zh-CN" altLang="en-US" b="1" dirty="0"/>
              <a:t>注册流程</a:t>
            </a:r>
            <a:endParaRPr lang="en-US" altLang="zh-CN" b="1" dirty="0"/>
          </a:p>
          <a:p>
            <a:endParaRPr lang="zh-CN" altLang="en-US" dirty="0"/>
          </a:p>
        </p:txBody>
      </p:sp>
      <p:pic>
        <p:nvPicPr>
          <p:cNvPr id="6" name="图片 5" descr="图示&#10;&#10;AI 生成的内容可能不正确。">
            <a:extLst>
              <a:ext uri="{FF2B5EF4-FFF2-40B4-BE49-F238E27FC236}">
                <a16:creationId xmlns:a16="http://schemas.microsoft.com/office/drawing/2014/main" id="{9D91F1BE-3D72-1D42-8839-B9EB7C66AF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5309" y="2004647"/>
            <a:ext cx="2489030" cy="463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08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D08713-AC67-D878-91FC-9C9581CCE1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25E390-3D65-6608-032B-D06793A6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逻辑红点的注册与刷新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82619E5-AF5A-5433-B78F-7A736249258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b="1" dirty="0"/>
              <a:t>刷新流程（不考虑</a:t>
            </a:r>
            <a:r>
              <a:rPr lang="en-US" altLang="zh-CN" b="1" dirty="0"/>
              <a:t>UI</a:t>
            </a:r>
            <a:r>
              <a:rPr lang="zh-CN" altLang="en-US" b="1" dirty="0"/>
              <a:t>）</a:t>
            </a:r>
            <a:endParaRPr lang="en-US" altLang="zh-CN" b="1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Red Point Manager </a:t>
            </a:r>
            <a:r>
              <a:rPr lang="zh-CN" altLang="en-US" dirty="0"/>
              <a:t>接收到事件，找到相应的事件观察者；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通过逻辑红点获取唯一</a:t>
            </a:r>
            <a:r>
              <a:rPr lang="en-US" altLang="zh-CN" dirty="0"/>
              <a:t>id</a:t>
            </a:r>
            <a:r>
              <a:rPr lang="zh-CN" altLang="en-US" dirty="0"/>
              <a:t>，找到注册到界面的红点 </a:t>
            </a:r>
            <a:r>
              <a:rPr lang="en-US" altLang="zh-CN" dirty="0"/>
              <a:t>node </a:t>
            </a:r>
            <a:r>
              <a:rPr lang="zh-CN" altLang="en-US" dirty="0"/>
              <a:t>，实际计算逻辑红点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刷新红点</a:t>
            </a:r>
            <a:r>
              <a:rPr lang="en-US" altLang="zh-CN" dirty="0"/>
              <a:t>node</a:t>
            </a:r>
            <a:r>
              <a:rPr lang="zh-CN" altLang="en-US" dirty="0"/>
              <a:t>的显示状态</a:t>
            </a:r>
            <a:endParaRPr lang="en-US" altLang="zh-CN" dirty="0"/>
          </a:p>
        </p:txBody>
      </p:sp>
      <p:pic>
        <p:nvPicPr>
          <p:cNvPr id="8" name="图片 7" descr="图片包含 图示&#10;&#10;AI 生成的内容可能不正确。">
            <a:extLst>
              <a:ext uri="{FF2B5EF4-FFF2-40B4-BE49-F238E27FC236}">
                <a16:creationId xmlns:a16="http://schemas.microsoft.com/office/drawing/2014/main" id="{CA6D38A2-94D2-0C98-855A-B13CB05C6E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0080" y="1943711"/>
            <a:ext cx="2858569" cy="4863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285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大纲</a:t>
            </a:r>
          </a:p>
        </p:txBody>
      </p:sp>
      <p:sp>
        <p:nvSpPr>
          <p:cNvPr id="14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zh-CN" altLang="en-US" b="1" dirty="0"/>
              <a:t>红点系统概述</a:t>
            </a:r>
            <a:endParaRPr lang="en-US" altLang="zh-CN" b="1" dirty="0"/>
          </a:p>
          <a:p>
            <a:pPr rtl="0"/>
            <a:r>
              <a:rPr lang="zh-CN" altLang="en-US" b="1" dirty="0"/>
              <a:t>红点系统设计</a:t>
            </a:r>
            <a:endParaRPr lang="en-US" altLang="zh-CN" b="1" dirty="0"/>
          </a:p>
          <a:p>
            <a:pPr rtl="0"/>
            <a:r>
              <a:rPr lang="zh-CN" altLang="en-US" b="1" dirty="0"/>
              <a:t>红点系统需求确认</a:t>
            </a:r>
            <a:endParaRPr lang="en-US" altLang="zh-CN" b="1" dirty="0"/>
          </a:p>
          <a:p>
            <a:pPr rtl="0"/>
            <a:r>
              <a:rPr lang="en-US" altLang="zh-CN" b="1" dirty="0"/>
              <a:t>Q&amp;A</a:t>
            </a:r>
            <a:endParaRPr lang="zh-CN" altLang="en-US" b="1" dirty="0"/>
          </a:p>
          <a:p>
            <a:pPr rt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E2AE6F-CBF8-AA88-C73B-CD8D05226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BDB664-7E70-0C6A-227A-99AD287CB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红点系统需求确认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2187C6-A110-A49C-3BFE-95D24F0424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满足一定需求，可以使红点系统简化。</a:t>
            </a:r>
          </a:p>
        </p:txBody>
      </p:sp>
    </p:spTree>
    <p:extLst>
      <p:ext uri="{BB962C8B-B14F-4D97-AF65-F5344CB8AC3E}">
        <p14:creationId xmlns:p14="http://schemas.microsoft.com/office/powerpoint/2010/main" val="96961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418BB4-6B5C-E5C5-0F37-529B39E30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红点森林的必要性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B303A2-C930-2011-B0F4-839E01DE9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使用红点森林相给红点树多嵌套了一层，增加了一定的复杂度。因此，如果可以满足以下情况可以不使用红点森林：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1. </a:t>
            </a:r>
            <a:r>
              <a:rPr lang="zh-CN" altLang="en-US" dirty="0"/>
              <a:t>可以确定没有独立红点的需求；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2. </a:t>
            </a:r>
            <a:r>
              <a:rPr lang="zh-CN" altLang="en-US" dirty="0"/>
              <a:t>业务开法时自己处理独立红点</a:t>
            </a:r>
          </a:p>
        </p:txBody>
      </p:sp>
    </p:spTree>
    <p:extLst>
      <p:ext uri="{BB962C8B-B14F-4D97-AF65-F5344CB8AC3E}">
        <p14:creationId xmlns:p14="http://schemas.microsoft.com/office/powerpoint/2010/main" val="3007530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F0CEB-04AE-133D-FF1F-ACE05F1896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A6FFED-CB7F-F6AD-0F21-2417DB8D5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父红点显示类型的影响因素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694CF311-E2DE-9350-AB76-42BC9DAF3D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4183198"/>
              </p:ext>
            </p:extLst>
          </p:nvPr>
        </p:nvGraphicFramePr>
        <p:xfrm>
          <a:off x="1016000" y="2473921"/>
          <a:ext cx="10160000" cy="3686811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2540000">
                  <a:extLst>
                    <a:ext uri="{9D8B030D-6E8A-4147-A177-3AD203B41FA5}">
                      <a16:colId xmlns:a16="http://schemas.microsoft.com/office/drawing/2014/main" val="2330300782"/>
                    </a:ext>
                  </a:extLst>
                </a:gridCol>
                <a:gridCol w="3220720">
                  <a:extLst>
                    <a:ext uri="{9D8B030D-6E8A-4147-A177-3AD203B41FA5}">
                      <a16:colId xmlns:a16="http://schemas.microsoft.com/office/drawing/2014/main" val="3526268725"/>
                    </a:ext>
                  </a:extLst>
                </a:gridCol>
                <a:gridCol w="2072640">
                  <a:extLst>
                    <a:ext uri="{9D8B030D-6E8A-4147-A177-3AD203B41FA5}">
                      <a16:colId xmlns:a16="http://schemas.microsoft.com/office/drawing/2014/main" val="211513072"/>
                    </a:ext>
                  </a:extLst>
                </a:gridCol>
                <a:gridCol w="2326640">
                  <a:extLst>
                    <a:ext uri="{9D8B030D-6E8A-4147-A177-3AD203B41FA5}">
                      <a16:colId xmlns:a16="http://schemas.microsoft.com/office/drawing/2014/main" val="1801584961"/>
                    </a:ext>
                  </a:extLst>
                </a:gridCol>
              </a:tblGrid>
              <a:tr h="710125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影响因素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描述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优点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缺点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600807"/>
                  </a:ext>
                </a:extLst>
              </a:tr>
              <a:tr h="1225694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唯一确定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无论子红点是什么显示类型，父红点的显示类型都是唯一的。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系统复杂度低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灵活性、可拓展性较差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1609356"/>
                  </a:ext>
                </a:extLst>
              </a:tr>
              <a:tr h="1750992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显示优先级决定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子红点和父红点自身都会影响父红点的显示类型，这种情况下需要额外确定红点显示类型的优先级。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系统复杂度高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灵活性高，可拓展性高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59115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2989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B6DB02-1D1F-399B-260E-574038C26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红点树配置方案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7C3778-4955-9BB0-5FE2-CD9BA6669F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方案一：从配置表构建</a:t>
            </a:r>
            <a:br>
              <a:rPr lang="en-US" altLang="zh-CN" dirty="0"/>
            </a:br>
            <a:r>
              <a:rPr lang="zh-CN" altLang="en-US" dirty="0"/>
              <a:t>优点：主要由策划进行维护</a:t>
            </a:r>
            <a:br>
              <a:rPr lang="en-US" altLang="zh-CN" dirty="0"/>
            </a:br>
            <a:r>
              <a:rPr lang="zh-CN" altLang="en-US" dirty="0"/>
              <a:t>缺点：可视化效果差，有需求变更时需要策划客户端两方共同解决</a:t>
            </a:r>
            <a:endParaRPr lang="en-US" altLang="zh-CN" dirty="0"/>
          </a:p>
          <a:p>
            <a:r>
              <a:rPr lang="zh-CN" altLang="en-US" b="1" dirty="0"/>
              <a:t>方案二：客户端自行注册</a:t>
            </a:r>
            <a:br>
              <a:rPr lang="en-US" altLang="zh-CN" dirty="0"/>
            </a:br>
            <a:r>
              <a:rPr lang="zh-CN" altLang="en-US" dirty="0"/>
              <a:t>优点：可以灵活应对需求变化，易于维护</a:t>
            </a:r>
            <a:br>
              <a:rPr lang="en-US" altLang="zh-CN" dirty="0"/>
            </a:br>
            <a:r>
              <a:rPr lang="zh-CN" altLang="en-US" dirty="0"/>
              <a:t>缺点：可视化效果差，增加一些开发量</a:t>
            </a:r>
            <a:endParaRPr lang="en-US" altLang="zh-CN" dirty="0"/>
          </a:p>
          <a:p>
            <a:r>
              <a:rPr lang="zh-CN" altLang="en-US" b="1" dirty="0"/>
              <a:t>方案三：实现</a:t>
            </a:r>
            <a:r>
              <a:rPr lang="en-US" altLang="zh-CN" b="1" dirty="0"/>
              <a:t>UGUI</a:t>
            </a:r>
            <a:r>
              <a:rPr lang="zh-CN" altLang="en-US" b="1" dirty="0"/>
              <a:t>插件构建</a:t>
            </a:r>
            <a:br>
              <a:rPr lang="en-US" altLang="zh-CN" dirty="0"/>
            </a:br>
            <a:r>
              <a:rPr lang="zh-CN" altLang="en-US" dirty="0"/>
              <a:t>优点：可视化效果好</a:t>
            </a:r>
            <a:br>
              <a:rPr lang="en-US" altLang="zh-CN" dirty="0"/>
            </a:br>
            <a:r>
              <a:rPr lang="zh-CN" altLang="en-US" dirty="0"/>
              <a:t>缺点：额外开发量大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7364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A2F35C-3F1D-DBF7-C588-61121E6FBB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6A087E-A0DE-95CD-0ED1-A1F0E0B9F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红点系统缺陷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B5AD711-848F-4AC3-D050-2AC885F690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设计中未考虑清楚的设计点。</a:t>
            </a:r>
          </a:p>
        </p:txBody>
      </p:sp>
    </p:spTree>
    <p:extLst>
      <p:ext uri="{BB962C8B-B14F-4D97-AF65-F5344CB8AC3E}">
        <p14:creationId xmlns:p14="http://schemas.microsoft.com/office/powerpoint/2010/main" val="3906881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239B4E-0457-7093-E2C1-F96B55188A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3793AD-F41D-E8FB-BF82-D24D344BA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红点</a:t>
            </a:r>
            <a:r>
              <a:rPr lang="en-US" altLang="zh-CN" dirty="0"/>
              <a:t>Node</a:t>
            </a:r>
            <a:r>
              <a:rPr lang="zh-CN" altLang="en-US" dirty="0"/>
              <a:t>是否应当与红点</a:t>
            </a:r>
            <a:r>
              <a:rPr lang="en-US" altLang="zh-CN" dirty="0"/>
              <a:t>id</a:t>
            </a:r>
            <a:r>
              <a:rPr lang="zh-CN" altLang="en-US" dirty="0"/>
              <a:t>唯一对应？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2EAA6D-ED16-36CF-83C4-3A8484BF64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60" y="2116613"/>
            <a:ext cx="9628632" cy="3986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1" dirty="0"/>
              <a:t>问题背景</a:t>
            </a:r>
            <a:br>
              <a:rPr lang="en-US" altLang="zh-CN" b="1" dirty="0"/>
            </a:br>
            <a:r>
              <a:rPr lang="zh-CN" altLang="en-US" dirty="0"/>
              <a:t>多个红点</a:t>
            </a:r>
            <a:r>
              <a:rPr lang="en-US" altLang="zh-CN" dirty="0"/>
              <a:t>Node</a:t>
            </a:r>
            <a:r>
              <a:rPr lang="zh-CN" altLang="en-US" dirty="0"/>
              <a:t>（如背包道具）可以共用逻辑红点，只是需要区分具体的道具。</a:t>
            </a:r>
            <a:br>
              <a:rPr lang="en-US" altLang="zh-CN" dirty="0"/>
            </a:br>
            <a:br>
              <a:rPr lang="en-US" altLang="zh-CN" dirty="0"/>
            </a:br>
            <a:endParaRPr lang="en-US" altLang="zh-CN" dirty="0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096137FF-A08C-CFB8-270C-DB8DEA01A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8677071"/>
              </p:ext>
            </p:extLst>
          </p:nvPr>
        </p:nvGraphicFramePr>
        <p:xfrm>
          <a:off x="1329436" y="2926570"/>
          <a:ext cx="9530079" cy="2366298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2153920">
                  <a:extLst>
                    <a:ext uri="{9D8B030D-6E8A-4147-A177-3AD203B41FA5}">
                      <a16:colId xmlns:a16="http://schemas.microsoft.com/office/drawing/2014/main" val="2840908265"/>
                    </a:ext>
                  </a:extLst>
                </a:gridCol>
                <a:gridCol w="4199466">
                  <a:extLst>
                    <a:ext uri="{9D8B030D-6E8A-4147-A177-3AD203B41FA5}">
                      <a16:colId xmlns:a16="http://schemas.microsoft.com/office/drawing/2014/main" val="4001451979"/>
                    </a:ext>
                  </a:extLst>
                </a:gridCol>
                <a:gridCol w="3176693">
                  <a:extLst>
                    <a:ext uri="{9D8B030D-6E8A-4147-A177-3AD203B41FA5}">
                      <a16:colId xmlns:a16="http://schemas.microsoft.com/office/drawing/2014/main" val="2571403030"/>
                    </a:ext>
                  </a:extLst>
                </a:gridCol>
              </a:tblGrid>
              <a:tr h="418400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是否共用逻辑红点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优点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缺点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4770232"/>
                  </a:ext>
                </a:extLst>
              </a:tr>
              <a:tr h="973949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方便处理脏标，设计简单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保存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node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映射（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key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为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string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类型）时内存占用比较多，维护不方便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6436376"/>
                  </a:ext>
                </a:extLst>
              </a:tr>
              <a:tr h="973949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内存友好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脏标设置会冲突，设计复杂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7199148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753789CB-4952-C241-77C6-6AF8911DB348}"/>
              </a:ext>
            </a:extLst>
          </p:cNvPr>
          <p:cNvSpPr txBox="1"/>
          <p:nvPr/>
        </p:nvSpPr>
        <p:spPr>
          <a:xfrm>
            <a:off x="1280160" y="5394960"/>
            <a:ext cx="962863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初期的设计方案采用了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idString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作为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redPointUIMap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key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，但是会导致大量的字符串驻留在内存中。现在的设计方案共用逻辑红点，一个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idString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可以索引到一个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redPointNode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的列表，并通过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RedPointNode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的用户自定义数据细化逻辑红点。脏标设置方面，被共用的逻辑红点维持脏标为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true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681667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27BE02-2B52-F67C-49C2-E146347C1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如何处理时刻变化的红点</a:t>
            </a:r>
            <a:r>
              <a:rPr lang="en-US" altLang="zh-CN" dirty="0"/>
              <a:t>?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B95C94-1963-005B-F899-0CEAABBB6D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如果需求是希望红点用特别的符号代表且不是固定图标，比如说聊天红点希望显示最新一条记录的玩家头像。</a:t>
            </a:r>
          </a:p>
        </p:txBody>
      </p:sp>
    </p:spTree>
    <p:extLst>
      <p:ext uri="{BB962C8B-B14F-4D97-AF65-F5344CB8AC3E}">
        <p14:creationId xmlns:p14="http://schemas.microsoft.com/office/powerpoint/2010/main" val="356746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8BB8C5-04D4-C040-C2FC-F768244F08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1DB31A-36C8-847B-6718-154FACA45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红点树构建时如何获取刷新方法？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B1E2B8-62DA-FA1A-26E7-439F66529A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新增一个红点刷新方法的配置文件，通过逻辑红点的</a:t>
            </a:r>
            <a:r>
              <a:rPr lang="en-US" altLang="zh-CN" dirty="0"/>
              <a:t>id</a:t>
            </a:r>
            <a:r>
              <a:rPr lang="zh-CN" altLang="en-US" dirty="0"/>
              <a:t>去获取。</a:t>
            </a:r>
          </a:p>
        </p:txBody>
      </p:sp>
    </p:spTree>
    <p:extLst>
      <p:ext uri="{BB962C8B-B14F-4D97-AF65-F5344CB8AC3E}">
        <p14:creationId xmlns:p14="http://schemas.microsoft.com/office/powerpoint/2010/main" val="3036070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C12D133-6A93-0F9E-4F1C-408E15FB6C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Q&amp;A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9BB08020-CF61-EFE0-8322-7581152946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949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92EFF2-1DE9-4B6E-5482-0727C7EF6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红点系统概述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E1A686-FB3B-686A-B1CD-F95F29F5FC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红点系统的基本信息和设计目标</a:t>
            </a:r>
          </a:p>
        </p:txBody>
      </p:sp>
    </p:spTree>
    <p:extLst>
      <p:ext uri="{BB962C8B-B14F-4D97-AF65-F5344CB8AC3E}">
        <p14:creationId xmlns:p14="http://schemas.microsoft.com/office/powerpoint/2010/main" val="3787611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674826-0113-7BCA-4E13-8FAC973E9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基本信息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BB97C9-B999-1E77-9DE7-479380717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rgbClr val="172B4D"/>
                </a:solidFill>
                <a:latin typeface="-apple-system"/>
              </a:rPr>
              <a:t>需求背景：</a:t>
            </a:r>
            <a:br>
              <a:rPr lang="en-US" altLang="zh-CN" dirty="0"/>
            </a:b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在业务开发过程中，策划往往需要通过一定的提示来引导玩家来进行一定的操作。</a:t>
            </a:r>
            <a:endParaRPr lang="en-US" altLang="zh-CN" b="0" i="0" dirty="0">
              <a:solidFill>
                <a:srgbClr val="172B4D"/>
              </a:solidFill>
              <a:effectLst/>
              <a:latin typeface="-apple-system"/>
            </a:endParaRPr>
          </a:p>
          <a:p>
            <a:r>
              <a:rPr lang="zh-CN" altLang="en-US" b="1" i="0" dirty="0">
                <a:solidFill>
                  <a:srgbClr val="172B4D"/>
                </a:solidFill>
                <a:effectLst/>
                <a:latin typeface="-apple-system"/>
              </a:rPr>
              <a:t>红点显示类型：</a:t>
            </a:r>
            <a:br>
              <a:rPr lang="en-US" altLang="zh-CN" b="0" i="0" dirty="0">
                <a:solidFill>
                  <a:srgbClr val="172B4D"/>
                </a:solidFill>
                <a:effectLst/>
                <a:latin typeface="-apple-system"/>
              </a:rPr>
            </a:br>
            <a:r>
              <a:rPr lang="en-US" altLang="zh-CN" b="0" i="0" dirty="0">
                <a:solidFill>
                  <a:srgbClr val="172B4D"/>
                </a:solidFill>
                <a:effectLst/>
                <a:latin typeface="-apple-system"/>
              </a:rPr>
              <a:t>new</a:t>
            </a: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红点，普通红点，数字红点，自定义红点</a:t>
            </a:r>
            <a:endParaRPr lang="en-US" altLang="zh-CN" b="0" i="0" dirty="0">
              <a:solidFill>
                <a:srgbClr val="172B4D"/>
              </a:solidFill>
              <a:effectLst/>
              <a:latin typeface="-apple-system"/>
            </a:endParaRPr>
          </a:p>
          <a:p>
            <a:r>
              <a:rPr lang="zh-CN" altLang="en-US" b="1" dirty="0">
                <a:solidFill>
                  <a:srgbClr val="172B4D"/>
                </a:solidFill>
                <a:latin typeface="-apple-system"/>
              </a:rPr>
              <a:t>红点的结构：</a:t>
            </a:r>
            <a:br>
              <a:rPr lang="en-US" altLang="zh-CN" b="1" dirty="0">
                <a:solidFill>
                  <a:srgbClr val="172B4D"/>
                </a:solidFill>
                <a:latin typeface="-apple-system"/>
              </a:rPr>
            </a:br>
            <a:r>
              <a:rPr lang="zh-CN" altLang="en-US" dirty="0">
                <a:solidFill>
                  <a:srgbClr val="172B4D"/>
                </a:solidFill>
                <a:latin typeface="-apple-system"/>
              </a:rPr>
              <a:t>树型结构，独立结构</a:t>
            </a:r>
            <a:endParaRPr lang="en-US" altLang="zh-CN" dirty="0">
              <a:solidFill>
                <a:srgbClr val="172B4D"/>
              </a:solidFill>
              <a:latin typeface="-apple-system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908B432-09F4-A43A-3C8D-DE33EEA2E589}"/>
              </a:ext>
            </a:extLst>
          </p:cNvPr>
          <p:cNvGrpSpPr/>
          <p:nvPr/>
        </p:nvGrpSpPr>
        <p:grpSpPr>
          <a:xfrm>
            <a:off x="1483360" y="2987040"/>
            <a:ext cx="9164320" cy="1196815"/>
            <a:chOff x="1483360" y="2987040"/>
            <a:chExt cx="9164320" cy="1196815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280D28C-2FCD-5A52-C8B0-25E7D516CC1D}"/>
                </a:ext>
              </a:extLst>
            </p:cNvPr>
            <p:cNvSpPr/>
            <p:nvPr/>
          </p:nvSpPr>
          <p:spPr>
            <a:xfrm>
              <a:off x="1483360" y="3726655"/>
              <a:ext cx="1270000" cy="457200"/>
            </a:xfrm>
            <a:prstGeom prst="rect">
              <a:avLst/>
            </a:prstGeom>
            <a:solidFill>
              <a:srgbClr val="C0C7CC">
                <a:alpha val="29020"/>
              </a:srgbClr>
            </a:solidFill>
            <a:ln w="19050"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0F96C2E7-5C58-DDFC-A503-A2D647960DB9}"/>
                </a:ext>
              </a:extLst>
            </p:cNvPr>
            <p:cNvSpPr txBox="1"/>
            <p:nvPr/>
          </p:nvSpPr>
          <p:spPr>
            <a:xfrm>
              <a:off x="5394960" y="2987040"/>
              <a:ext cx="5252720" cy="646331"/>
            </a:xfrm>
            <a:prstGeom prst="rect">
              <a:avLst/>
            </a:prstGeom>
            <a:solidFill>
              <a:srgbClr val="C0C7CC">
                <a:alpha val="29020"/>
              </a:srgbClr>
            </a:solidFill>
            <a:ln w="19050"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b="0" i="0" dirty="0">
                  <a:solidFill>
                    <a:srgbClr val="002060"/>
                  </a:solidFill>
                  <a:effectLst/>
                  <a:latin typeface="-apple-system"/>
                </a:rPr>
                <a:t>一般用于新功能开启或者获得新道具时，消失方式为点击后消失，客户端存储点击状态。</a:t>
              </a:r>
              <a:endParaRPr lang="zh-CN" altLang="en-US" dirty="0">
                <a:solidFill>
                  <a:srgbClr val="002060"/>
                </a:solidFill>
              </a:endParaRPr>
            </a:p>
          </p:txBody>
        </p:sp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id="{7C4E8D0C-9643-8FC0-A42E-8D7C1AED26BE}"/>
                </a:ext>
              </a:extLst>
            </p:cNvPr>
            <p:cNvCxnSpPr>
              <a:cxnSpLocks/>
              <a:stCxn id="8" idx="3"/>
              <a:endCxn id="4" idx="1"/>
            </p:cNvCxnSpPr>
            <p:nvPr/>
          </p:nvCxnSpPr>
          <p:spPr>
            <a:xfrm flipV="1">
              <a:off x="2753360" y="3310206"/>
              <a:ext cx="2641600" cy="645049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65CECCE5-90D6-ADBC-FA45-4D1CD9073D60}"/>
              </a:ext>
            </a:extLst>
          </p:cNvPr>
          <p:cNvGrpSpPr/>
          <p:nvPr/>
        </p:nvGrpSpPr>
        <p:grpSpPr>
          <a:xfrm>
            <a:off x="2875280" y="3726655"/>
            <a:ext cx="7467600" cy="2045515"/>
            <a:chOff x="1483360" y="3726655"/>
            <a:chExt cx="7467600" cy="2045515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408D0425-D28B-8C96-2FE2-2ECBE35FD92E}"/>
                </a:ext>
              </a:extLst>
            </p:cNvPr>
            <p:cNvSpPr/>
            <p:nvPr/>
          </p:nvSpPr>
          <p:spPr>
            <a:xfrm>
              <a:off x="1483360" y="3726655"/>
              <a:ext cx="1270000" cy="457200"/>
            </a:xfrm>
            <a:prstGeom prst="rect">
              <a:avLst/>
            </a:prstGeom>
            <a:solidFill>
              <a:srgbClr val="C0C7CC">
                <a:alpha val="29020"/>
              </a:srgbClr>
            </a:solidFill>
            <a:ln w="19050"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FCEF9FAC-74AF-173D-CCAB-509E772167FA}"/>
                </a:ext>
              </a:extLst>
            </p:cNvPr>
            <p:cNvSpPr txBox="1"/>
            <p:nvPr/>
          </p:nvSpPr>
          <p:spPr>
            <a:xfrm>
              <a:off x="3698240" y="4571841"/>
              <a:ext cx="5252720" cy="1200329"/>
            </a:xfrm>
            <a:prstGeom prst="rect">
              <a:avLst/>
            </a:prstGeom>
            <a:solidFill>
              <a:srgbClr val="C0C7CC">
                <a:alpha val="29020"/>
              </a:srgbClr>
            </a:solidFill>
            <a:ln w="19050"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rgbClr val="002060"/>
                  </a:solidFill>
                  <a:latin typeface="-apple-system"/>
                </a:rPr>
                <a:t>最常见的红点，一般用于玩法可玩、道具可用或其他策划希望玩家点击的功能，点击不会消失，需要满足一定条件（如没有使用次数等）后消失，更新方式一般是玩家操作后的服务器消息回调</a:t>
              </a:r>
              <a:r>
                <a:rPr lang="zh-CN" altLang="en-US" b="0" i="0" dirty="0">
                  <a:solidFill>
                    <a:srgbClr val="333333"/>
                  </a:solidFill>
                  <a:effectLst/>
                  <a:latin typeface="-apple-system"/>
                </a:rPr>
                <a:t>。</a:t>
              </a:r>
              <a:endParaRPr lang="zh-CN" altLang="en-US" dirty="0">
                <a:solidFill>
                  <a:srgbClr val="002060"/>
                </a:solidFill>
                <a:latin typeface="-apple-system"/>
              </a:endParaRPr>
            </a:p>
          </p:txBody>
        </p: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D52EC40C-D232-1ED9-7A29-08ECF5A8274F}"/>
                </a:ext>
              </a:extLst>
            </p:cNvPr>
            <p:cNvCxnSpPr>
              <a:cxnSpLocks/>
              <a:stCxn id="15" idx="3"/>
              <a:endCxn id="16" idx="1"/>
            </p:cNvCxnSpPr>
            <p:nvPr/>
          </p:nvCxnSpPr>
          <p:spPr>
            <a:xfrm>
              <a:off x="2753360" y="3955255"/>
              <a:ext cx="944880" cy="1216751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20819711-F117-FC0D-5F32-86CC66AC41CB}"/>
              </a:ext>
            </a:extLst>
          </p:cNvPr>
          <p:cNvGrpSpPr/>
          <p:nvPr/>
        </p:nvGrpSpPr>
        <p:grpSpPr>
          <a:xfrm>
            <a:off x="4287520" y="3726655"/>
            <a:ext cx="6773672" cy="1224678"/>
            <a:chOff x="1483360" y="3726655"/>
            <a:chExt cx="6773672" cy="1224678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CE2DA055-7DA4-64E5-7E90-289113EFE4CA}"/>
                </a:ext>
              </a:extLst>
            </p:cNvPr>
            <p:cNvSpPr/>
            <p:nvPr/>
          </p:nvSpPr>
          <p:spPr>
            <a:xfrm>
              <a:off x="1483360" y="3726655"/>
              <a:ext cx="1270000" cy="457200"/>
            </a:xfrm>
            <a:prstGeom prst="rect">
              <a:avLst/>
            </a:prstGeom>
            <a:solidFill>
              <a:srgbClr val="C0C7CC">
                <a:alpha val="29020"/>
              </a:srgbClr>
            </a:solidFill>
            <a:ln w="19050"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043892A3-4DDD-DE94-3F68-EAC4B4DD07F4}"/>
                </a:ext>
              </a:extLst>
            </p:cNvPr>
            <p:cNvSpPr txBox="1"/>
            <p:nvPr/>
          </p:nvSpPr>
          <p:spPr>
            <a:xfrm>
              <a:off x="3004312" y="4305002"/>
              <a:ext cx="5252720" cy="646331"/>
            </a:xfrm>
            <a:prstGeom prst="rect">
              <a:avLst/>
            </a:prstGeom>
            <a:solidFill>
              <a:srgbClr val="C0C7CC">
                <a:alpha val="29020"/>
              </a:srgbClr>
            </a:solidFill>
            <a:ln w="19050"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b="0" i="0" dirty="0">
                  <a:solidFill>
                    <a:srgbClr val="002060"/>
                  </a:solidFill>
                  <a:effectLst/>
                  <a:latin typeface="-apple-system"/>
                </a:rPr>
                <a:t>一般用于玩法次数有限，提示玩家需要消耗，每次使用后数字红点会减少</a:t>
              </a:r>
              <a:r>
                <a:rPr lang="en-US" altLang="zh-CN" b="0" i="0" dirty="0">
                  <a:solidFill>
                    <a:srgbClr val="002060"/>
                  </a:solidFill>
                  <a:effectLst/>
                  <a:latin typeface="-apple-system"/>
                </a:rPr>
                <a:t>1</a:t>
              </a:r>
              <a:r>
                <a:rPr lang="zh-CN" altLang="en-US" b="0" i="0" dirty="0">
                  <a:solidFill>
                    <a:srgbClr val="002060"/>
                  </a:solidFill>
                  <a:effectLst/>
                  <a:latin typeface="-apple-system"/>
                </a:rPr>
                <a:t>，剩余次数为</a:t>
              </a:r>
              <a:r>
                <a:rPr lang="en-US" altLang="zh-CN" b="0" i="0" dirty="0">
                  <a:solidFill>
                    <a:srgbClr val="002060"/>
                  </a:solidFill>
                  <a:effectLst/>
                  <a:latin typeface="-apple-system"/>
                </a:rPr>
                <a:t>0</a:t>
              </a:r>
              <a:r>
                <a:rPr lang="zh-CN" altLang="en-US" b="0" i="0" dirty="0">
                  <a:solidFill>
                    <a:srgbClr val="002060"/>
                  </a:solidFill>
                  <a:effectLst/>
                  <a:latin typeface="-apple-system"/>
                </a:rPr>
                <a:t>红点消失。</a:t>
              </a:r>
              <a:endParaRPr lang="zh-CN" altLang="en-US" dirty="0">
                <a:solidFill>
                  <a:srgbClr val="002060"/>
                </a:solidFill>
                <a:latin typeface="-apple-system"/>
              </a:endParaRPr>
            </a:p>
          </p:txBody>
        </p:sp>
        <p:cxnSp>
          <p:nvCxnSpPr>
            <p:cNvPr id="22" name="直接箭头连接符 21">
              <a:extLst>
                <a:ext uri="{FF2B5EF4-FFF2-40B4-BE49-F238E27FC236}">
                  <a16:creationId xmlns:a16="http://schemas.microsoft.com/office/drawing/2014/main" id="{6B489313-7B4C-3AC6-CEE6-EBC9C49498B8}"/>
                </a:ext>
              </a:extLst>
            </p:cNvPr>
            <p:cNvCxnSpPr>
              <a:cxnSpLocks/>
              <a:stCxn id="20" idx="3"/>
              <a:endCxn id="21" idx="1"/>
            </p:cNvCxnSpPr>
            <p:nvPr/>
          </p:nvCxnSpPr>
          <p:spPr>
            <a:xfrm>
              <a:off x="2753360" y="3955255"/>
              <a:ext cx="250952" cy="672913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B679F6E4-7117-8382-C6DD-76688EE2F577}"/>
              </a:ext>
            </a:extLst>
          </p:cNvPr>
          <p:cNvGrpSpPr/>
          <p:nvPr/>
        </p:nvGrpSpPr>
        <p:grpSpPr>
          <a:xfrm>
            <a:off x="5713476" y="1779953"/>
            <a:ext cx="5347716" cy="2412283"/>
            <a:chOff x="1483360" y="1771572"/>
            <a:chExt cx="5347716" cy="2412283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5F7DFD47-B90C-51DF-2D3A-DC748C2685D8}"/>
                </a:ext>
              </a:extLst>
            </p:cNvPr>
            <p:cNvSpPr/>
            <p:nvPr/>
          </p:nvSpPr>
          <p:spPr>
            <a:xfrm>
              <a:off x="1483360" y="3726655"/>
              <a:ext cx="1429004" cy="457200"/>
            </a:xfrm>
            <a:prstGeom prst="rect">
              <a:avLst/>
            </a:prstGeom>
            <a:solidFill>
              <a:srgbClr val="C0C7CC">
                <a:alpha val="29020"/>
              </a:srgbClr>
            </a:solidFill>
            <a:ln w="19050"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34922C23-6A71-E866-82E9-8E3BB94FAAE8}"/>
                </a:ext>
              </a:extLst>
            </p:cNvPr>
            <p:cNvSpPr txBox="1"/>
            <p:nvPr/>
          </p:nvSpPr>
          <p:spPr>
            <a:xfrm>
              <a:off x="1578356" y="1771572"/>
              <a:ext cx="5252720" cy="646331"/>
            </a:xfrm>
            <a:prstGeom prst="rect">
              <a:avLst/>
            </a:prstGeom>
            <a:solidFill>
              <a:srgbClr val="C0C7CC">
                <a:alpha val="29020"/>
              </a:srgbClr>
            </a:solidFill>
            <a:ln w="19050"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rgbClr val="002060"/>
                  </a:solidFill>
                  <a:latin typeface="-apple-system"/>
                </a:rPr>
                <a:t>为一些特殊需求特设的红点，逻辑可能蕾丝，但是表现不同，比如可升级用箭头标识</a:t>
              </a:r>
              <a:endParaRPr lang="zh-CN" altLang="en-US" dirty="0">
                <a:solidFill>
                  <a:srgbClr val="002060"/>
                </a:solidFill>
              </a:endParaRPr>
            </a:p>
          </p:txBody>
        </p:sp>
        <p:cxnSp>
          <p:nvCxnSpPr>
            <p:cNvPr id="28" name="直接箭头连接符 27">
              <a:extLst>
                <a:ext uri="{FF2B5EF4-FFF2-40B4-BE49-F238E27FC236}">
                  <a16:creationId xmlns:a16="http://schemas.microsoft.com/office/drawing/2014/main" id="{567485EC-9211-8CF2-82A0-1DB37F00A6F4}"/>
                </a:ext>
              </a:extLst>
            </p:cNvPr>
            <p:cNvCxnSpPr>
              <a:cxnSpLocks/>
              <a:stCxn id="26" idx="0"/>
              <a:endCxn id="27" idx="2"/>
            </p:cNvCxnSpPr>
            <p:nvPr/>
          </p:nvCxnSpPr>
          <p:spPr>
            <a:xfrm flipV="1">
              <a:off x="2197862" y="2417903"/>
              <a:ext cx="2006854" cy="1308752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86232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C2971D-93E2-6DB8-2110-3CCCB8B77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设计目标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844ED7-ED6A-B283-CB2B-1C7579F6A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b="1" dirty="0">
                <a:solidFill>
                  <a:srgbClr val="172B4D"/>
                </a:solidFill>
              </a:rPr>
              <a:t>易用性</a:t>
            </a:r>
            <a:br>
              <a:rPr lang="en-US" altLang="zh-CN" dirty="0">
                <a:solidFill>
                  <a:srgbClr val="172B4D"/>
                </a:solidFill>
              </a:rPr>
            </a:br>
            <a:r>
              <a:rPr lang="zh-CN" altLang="en-US" dirty="0">
                <a:solidFill>
                  <a:srgbClr val="172B4D"/>
                </a:solidFill>
                <a:latin typeface="-apple-system"/>
              </a:rPr>
              <a:t>业务开发者仅需绑定</a:t>
            </a:r>
            <a:r>
              <a:rPr lang="en-US" altLang="zh-CN" dirty="0">
                <a:solidFill>
                  <a:srgbClr val="172B4D"/>
                </a:solidFill>
                <a:latin typeface="-apple-system"/>
              </a:rPr>
              <a:t>/</a:t>
            </a:r>
            <a:r>
              <a:rPr lang="zh-CN" altLang="en-US" dirty="0">
                <a:solidFill>
                  <a:srgbClr val="172B4D"/>
                </a:solidFill>
                <a:latin typeface="-apple-system"/>
              </a:rPr>
              <a:t>解绑红点</a:t>
            </a:r>
            <a:r>
              <a:rPr lang="en-US" altLang="zh-CN" dirty="0">
                <a:solidFill>
                  <a:srgbClr val="172B4D"/>
                </a:solidFill>
                <a:latin typeface="-apple-system"/>
              </a:rPr>
              <a:t>UI</a:t>
            </a:r>
            <a:r>
              <a:rPr lang="zh-CN" altLang="en-US" dirty="0">
                <a:solidFill>
                  <a:srgbClr val="172B4D"/>
                </a:solidFill>
                <a:latin typeface="-apple-system"/>
              </a:rPr>
              <a:t>，红点</a:t>
            </a:r>
            <a:r>
              <a:rPr lang="zh-CN" altLang="en-US" dirty="0">
                <a:solidFill>
                  <a:srgbClr val="172B4D"/>
                </a:solidFill>
              </a:rPr>
              <a:t>系统会自行管理红点的数据和显示逻辑。</a:t>
            </a:r>
            <a:endParaRPr lang="en-US" altLang="zh-CN" dirty="0">
              <a:solidFill>
                <a:srgbClr val="172B4D"/>
              </a:solidFill>
            </a:endParaRPr>
          </a:p>
          <a:p>
            <a:r>
              <a:rPr lang="zh-CN" altLang="en-US" b="1" dirty="0">
                <a:solidFill>
                  <a:srgbClr val="172B4D"/>
                </a:solidFill>
              </a:rPr>
              <a:t>拓展性</a:t>
            </a:r>
            <a:br>
              <a:rPr lang="en-US" altLang="zh-CN" dirty="0">
                <a:solidFill>
                  <a:srgbClr val="172B4D"/>
                </a:solidFill>
              </a:rPr>
            </a:br>
            <a:r>
              <a:rPr lang="zh-CN" altLang="en-US" dirty="0">
                <a:solidFill>
                  <a:srgbClr val="172B4D"/>
                </a:solidFill>
              </a:rPr>
              <a:t>支持运行时动态增减，样式可定制，适应复杂场景。</a:t>
            </a:r>
            <a:endParaRPr lang="en-US" altLang="zh-CN" dirty="0">
              <a:solidFill>
                <a:srgbClr val="172B4D"/>
              </a:solidFill>
            </a:endParaRPr>
          </a:p>
          <a:p>
            <a:r>
              <a:rPr lang="en-US" altLang="zh-CN" b="1" dirty="0">
                <a:solidFill>
                  <a:srgbClr val="172B4D"/>
                </a:solidFill>
              </a:rPr>
              <a:t>MVC</a:t>
            </a:r>
            <a:br>
              <a:rPr lang="en-US" altLang="zh-CN" dirty="0">
                <a:solidFill>
                  <a:srgbClr val="172B4D"/>
                </a:solidFill>
              </a:rPr>
            </a:br>
            <a:r>
              <a:rPr lang="zh-CN" altLang="en-US" dirty="0">
                <a:solidFill>
                  <a:srgbClr val="172B4D"/>
                </a:solidFill>
              </a:rPr>
              <a:t>解耦数据与 </a:t>
            </a:r>
            <a:r>
              <a:rPr lang="en-US" altLang="zh-CN" dirty="0">
                <a:solidFill>
                  <a:srgbClr val="172B4D"/>
                </a:solidFill>
              </a:rPr>
              <a:t>UI</a:t>
            </a:r>
            <a:r>
              <a:rPr lang="zh-CN" altLang="en-US" dirty="0">
                <a:solidFill>
                  <a:srgbClr val="172B4D"/>
                </a:solidFill>
              </a:rPr>
              <a:t>，红点状态由事件驱动计算，并被同一管理，</a:t>
            </a:r>
            <a:r>
              <a:rPr lang="en-US" altLang="zh-CN" dirty="0">
                <a:solidFill>
                  <a:srgbClr val="172B4D"/>
                </a:solidFill>
              </a:rPr>
              <a:t>UI </a:t>
            </a:r>
            <a:r>
              <a:rPr lang="zh-CN" altLang="en-US" dirty="0">
                <a:solidFill>
                  <a:srgbClr val="172B4D"/>
                </a:solidFill>
              </a:rPr>
              <a:t>仅监听状态变更负责渲染，不涉业务逻辑。</a:t>
            </a:r>
            <a:endParaRPr lang="en-US" altLang="zh-CN" dirty="0">
              <a:solidFill>
                <a:srgbClr val="172B4D"/>
              </a:solidFill>
            </a:endParaRPr>
          </a:p>
          <a:p>
            <a:r>
              <a:rPr lang="zh-CN" altLang="en-US" b="1" dirty="0">
                <a:solidFill>
                  <a:srgbClr val="172B4D"/>
                </a:solidFill>
              </a:rPr>
              <a:t>其他</a:t>
            </a:r>
            <a:br>
              <a:rPr lang="en-US" altLang="zh-CN" dirty="0">
                <a:solidFill>
                  <a:srgbClr val="172B4D"/>
                </a:solidFill>
              </a:rPr>
            </a:br>
            <a:r>
              <a:rPr lang="zh-CN" altLang="en-US" dirty="0">
                <a:solidFill>
                  <a:srgbClr val="172B4D"/>
                </a:solidFill>
              </a:rPr>
              <a:t>模块内聚、接口清晰，逻辑可测试、代码维护性高。</a:t>
            </a:r>
          </a:p>
        </p:txBody>
      </p:sp>
    </p:spTree>
    <p:extLst>
      <p:ext uri="{BB962C8B-B14F-4D97-AF65-F5344CB8AC3E}">
        <p14:creationId xmlns:p14="http://schemas.microsoft.com/office/powerpoint/2010/main" val="3110323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C8F897-B98D-7836-430F-E52AB64B5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E6D901-9FD0-D111-A13D-3B85D6612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红点系统设计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A8D1814-3665-851F-AAC9-4ACC9F666A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红点系统的逻辑简介。</a:t>
            </a:r>
          </a:p>
        </p:txBody>
      </p:sp>
    </p:spTree>
    <p:extLst>
      <p:ext uri="{BB962C8B-B14F-4D97-AF65-F5344CB8AC3E}">
        <p14:creationId xmlns:p14="http://schemas.microsoft.com/office/powerpoint/2010/main" val="3087971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672D62-A5F7-94FF-252E-95977AD11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基本概念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914B5E-F4A6-74D2-1CDC-154BEA247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rgbClr val="172B4D"/>
                </a:solidFill>
              </a:rPr>
              <a:t>逻辑红点</a:t>
            </a:r>
            <a:br>
              <a:rPr lang="en-US" altLang="zh-CN" dirty="0">
                <a:solidFill>
                  <a:srgbClr val="172B4D"/>
                </a:solidFill>
              </a:rPr>
            </a:br>
            <a:r>
              <a:rPr lang="zh-CN" altLang="en-US" dirty="0">
                <a:solidFill>
                  <a:srgbClr val="172B4D"/>
                </a:solidFill>
              </a:rPr>
              <a:t>红点的实际数据对象，红点的显示状态由逻辑红点进行计算。</a:t>
            </a:r>
            <a:endParaRPr lang="en-US" altLang="zh-CN" dirty="0">
              <a:solidFill>
                <a:srgbClr val="172B4D"/>
              </a:solidFill>
            </a:endParaRPr>
          </a:p>
          <a:p>
            <a:r>
              <a:rPr lang="zh-CN" altLang="en-US" b="1" dirty="0">
                <a:solidFill>
                  <a:srgbClr val="172B4D"/>
                </a:solidFill>
              </a:rPr>
              <a:t>红点</a:t>
            </a:r>
            <a:r>
              <a:rPr lang="en-US" altLang="zh-CN" b="1" dirty="0">
                <a:solidFill>
                  <a:srgbClr val="172B4D"/>
                </a:solidFill>
              </a:rPr>
              <a:t>UI</a:t>
            </a:r>
            <a:br>
              <a:rPr lang="en-US" altLang="zh-CN" dirty="0">
                <a:solidFill>
                  <a:srgbClr val="172B4D"/>
                </a:solidFill>
              </a:rPr>
            </a:br>
            <a:r>
              <a:rPr lang="zh-CN" altLang="en-US" dirty="0">
                <a:solidFill>
                  <a:srgbClr val="172B4D"/>
                </a:solidFill>
              </a:rPr>
              <a:t>红点的表现层，显示状态通过红点系统查询逻辑红点的状态进行更新。</a:t>
            </a:r>
            <a:endParaRPr lang="en-US" altLang="zh-CN" dirty="0">
              <a:solidFill>
                <a:srgbClr val="172B4D"/>
              </a:solidFill>
            </a:endParaRPr>
          </a:p>
          <a:p>
            <a:r>
              <a:rPr lang="zh-CN" altLang="en-US" b="1" dirty="0">
                <a:solidFill>
                  <a:srgbClr val="172B4D"/>
                </a:solidFill>
              </a:rPr>
              <a:t>红点</a:t>
            </a:r>
            <a:r>
              <a:rPr lang="en-US" altLang="zh-CN" b="1" dirty="0">
                <a:solidFill>
                  <a:srgbClr val="172B4D"/>
                </a:solidFill>
              </a:rPr>
              <a:t>ID</a:t>
            </a:r>
            <a:br>
              <a:rPr lang="en-US" altLang="zh-CN" dirty="0">
                <a:solidFill>
                  <a:srgbClr val="172B4D"/>
                </a:solidFill>
              </a:rPr>
            </a:br>
            <a:r>
              <a:rPr lang="zh-CN" altLang="en-US" dirty="0">
                <a:solidFill>
                  <a:srgbClr val="172B4D"/>
                </a:solidFill>
              </a:rPr>
              <a:t>红点的唯一</a:t>
            </a:r>
            <a:r>
              <a:rPr lang="en-US" altLang="zh-CN" dirty="0">
                <a:solidFill>
                  <a:srgbClr val="172B4D"/>
                </a:solidFill>
              </a:rPr>
              <a:t>key</a:t>
            </a:r>
            <a:r>
              <a:rPr lang="zh-CN" altLang="en-US" dirty="0">
                <a:solidFill>
                  <a:srgbClr val="172B4D"/>
                </a:solidFill>
              </a:rPr>
              <a:t>，可以唯一索引到逻辑红点。</a:t>
            </a:r>
            <a:endParaRPr lang="en-US" altLang="zh-CN" dirty="0">
              <a:solidFill>
                <a:srgbClr val="172B4D"/>
              </a:solidFill>
            </a:endParaRPr>
          </a:p>
          <a:p>
            <a:r>
              <a:rPr lang="zh-CN" altLang="en-US" b="1" dirty="0">
                <a:solidFill>
                  <a:srgbClr val="172B4D"/>
                </a:solidFill>
              </a:rPr>
              <a:t>红点条件</a:t>
            </a:r>
            <a:br>
              <a:rPr lang="en-US" altLang="zh-CN" dirty="0">
                <a:solidFill>
                  <a:srgbClr val="172B4D"/>
                </a:solidFill>
              </a:rPr>
            </a:br>
            <a:r>
              <a:rPr lang="zh-CN" altLang="en-US" dirty="0">
                <a:solidFill>
                  <a:srgbClr val="172B4D"/>
                </a:solidFill>
              </a:rPr>
              <a:t>判断红点是否显示的逻辑。一个逻辑红点可以包含多个红点条件，条件之间是</a:t>
            </a:r>
            <a:r>
              <a:rPr lang="en-US" altLang="zh-CN" dirty="0">
                <a:solidFill>
                  <a:srgbClr val="172B4D"/>
                </a:solidFill>
              </a:rPr>
              <a:t>【</a:t>
            </a:r>
            <a:r>
              <a:rPr lang="zh-CN" altLang="en-US" dirty="0">
                <a:solidFill>
                  <a:srgbClr val="172B4D"/>
                </a:solidFill>
              </a:rPr>
              <a:t>或</a:t>
            </a:r>
            <a:r>
              <a:rPr lang="en-US" altLang="zh-CN" dirty="0">
                <a:solidFill>
                  <a:srgbClr val="172B4D"/>
                </a:solidFill>
              </a:rPr>
              <a:t>】</a:t>
            </a:r>
            <a:r>
              <a:rPr lang="zh-CN" altLang="en-US" dirty="0">
                <a:solidFill>
                  <a:srgbClr val="172B4D"/>
                </a:solidFill>
              </a:rPr>
              <a:t>关系，每个红点条件对应唯一的刷新方法。</a:t>
            </a:r>
            <a:endParaRPr lang="en-US" altLang="zh-CN" dirty="0">
              <a:solidFill>
                <a:srgbClr val="172B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9979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EC0F36-A9F7-8108-F414-50FE6172F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Red Point Manager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4A3EBC9-4745-99C8-3EB0-8B829E0E4B4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b="1" dirty="0"/>
              <a:t>Red Point Manager</a:t>
            </a:r>
          </a:p>
          <a:p>
            <a:r>
              <a:rPr lang="zh-CN" altLang="en-US" dirty="0"/>
              <a:t>统一管理红点系统，其中包括红点森林、事件观察者。</a:t>
            </a:r>
            <a:endParaRPr lang="en-US" altLang="zh-CN" dirty="0"/>
          </a:p>
          <a:p>
            <a:r>
              <a:rPr lang="zh-CN" altLang="en-US" b="1" dirty="0"/>
              <a:t>设计目的</a:t>
            </a:r>
            <a:endParaRPr lang="en-US" altLang="zh-CN" b="1" dirty="0"/>
          </a:p>
          <a:p>
            <a:r>
              <a:rPr lang="zh-CN" altLang="en-US" dirty="0"/>
              <a:t>数据、</a:t>
            </a:r>
            <a:r>
              <a:rPr lang="en-US" altLang="zh-CN" dirty="0"/>
              <a:t>UI</a:t>
            </a:r>
            <a:r>
              <a:rPr lang="zh-CN" altLang="en-US" dirty="0"/>
              <a:t>和事件相互隔离，避免耦合。</a:t>
            </a:r>
          </a:p>
        </p:txBody>
      </p:sp>
      <p:pic>
        <p:nvPicPr>
          <p:cNvPr id="11" name="图片 10" descr="图片包含 表格&#10;&#10;AI 生成的内容可能不正确。">
            <a:extLst>
              <a:ext uri="{FF2B5EF4-FFF2-40B4-BE49-F238E27FC236}">
                <a16:creationId xmlns:a16="http://schemas.microsoft.com/office/drawing/2014/main" id="{E5FFA346-7BBE-5024-A7D0-F270D42419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2076" y="2357437"/>
            <a:ext cx="5524500" cy="381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28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F128E6-E54B-6237-3F90-4D541FEDE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Red Point Manager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53FF842-CC48-476D-2915-9E54AA02C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b="1" dirty="0"/>
              <a:t>红点森林</a:t>
            </a:r>
            <a:br>
              <a:rPr lang="en-US" altLang="zh-CN" b="1" dirty="0"/>
            </a:br>
            <a:r>
              <a:rPr lang="zh-CN" altLang="en-US" dirty="0"/>
              <a:t>保存所有红点树的根节点，每棵红点树作为一个独立的结构进行逻辑管理。</a:t>
            </a:r>
            <a:endParaRPr lang="en-US" altLang="zh-CN" dirty="0"/>
          </a:p>
          <a:p>
            <a:r>
              <a:rPr lang="zh-CN" altLang="en-US" b="1" dirty="0"/>
              <a:t>设计目的</a:t>
            </a:r>
            <a:br>
              <a:rPr lang="en-US" altLang="zh-CN" b="1" dirty="0"/>
            </a:br>
            <a:r>
              <a:rPr lang="zh-CN" altLang="en-US" dirty="0"/>
              <a:t>解决自定义红点穿透层级的问题。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13394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教育主题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525272_TF03462902_TF03462902" id="{46F2906C-D853-4779-85F3-12B3B02B6539}" vid="{92F8FFB8-36DF-4C86-955E-EC75BF255757}"/>
    </a:ext>
  </a:extLst>
</a:theme>
</file>

<file path=ppt/theme/theme2.xml><?xml version="1.0" encoding="utf-8"?>
<a:theme xmlns:a="http://schemas.openxmlformats.org/drawingml/2006/main" name="Office 主题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教育主题演示文稿，黑板插图设计（宽屏）</Template>
  <TotalTime>1448</TotalTime>
  <Words>1494</Words>
  <Application>Microsoft Office PowerPoint</Application>
  <PresentationFormat>宽屏</PresentationFormat>
  <Paragraphs>128</Paragraphs>
  <Slides>28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3" baseType="lpstr">
      <vt:lpstr>-apple-system</vt:lpstr>
      <vt:lpstr>微软雅黑</vt:lpstr>
      <vt:lpstr>Arial</vt:lpstr>
      <vt:lpstr>Wingdings</vt:lpstr>
      <vt:lpstr>教育主题 16x9</vt:lpstr>
      <vt:lpstr>红点系统设计</vt:lpstr>
      <vt:lpstr>大纲</vt:lpstr>
      <vt:lpstr>红点系统概述</vt:lpstr>
      <vt:lpstr>基本信息</vt:lpstr>
      <vt:lpstr>设计目标</vt:lpstr>
      <vt:lpstr>红点系统设计</vt:lpstr>
      <vt:lpstr>基本概念</vt:lpstr>
      <vt:lpstr>Red Point Manager</vt:lpstr>
      <vt:lpstr>Red Point Manager</vt:lpstr>
      <vt:lpstr>Red Point Manager</vt:lpstr>
      <vt:lpstr>Red Point Manager</vt:lpstr>
      <vt:lpstr>Red Point Tree</vt:lpstr>
      <vt:lpstr>Red Point Tree</vt:lpstr>
      <vt:lpstr>Red Point Tree</vt:lpstr>
      <vt:lpstr>Red Point Struct</vt:lpstr>
      <vt:lpstr>Red Point Node</vt:lpstr>
      <vt:lpstr>Red Point Node</vt:lpstr>
      <vt:lpstr>逻辑红点的注册与刷新</vt:lpstr>
      <vt:lpstr>逻辑红点的注册与刷新</vt:lpstr>
      <vt:lpstr>红点系统需求确认</vt:lpstr>
      <vt:lpstr>红点森林的必要性</vt:lpstr>
      <vt:lpstr>父红点显示类型的影响因素</vt:lpstr>
      <vt:lpstr>红点树配置方案</vt:lpstr>
      <vt:lpstr>红点系统缺陷</vt:lpstr>
      <vt:lpstr>红点Node是否应当与红点id唯一对应？</vt:lpstr>
      <vt:lpstr>如何处理时刻变化的红点?</vt:lpstr>
      <vt:lpstr>红点树构建时如何获取刷新方法？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吴俊飞</dc:creator>
  <cp:lastModifiedBy>吴俊飞</cp:lastModifiedBy>
  <cp:revision>44</cp:revision>
  <dcterms:created xsi:type="dcterms:W3CDTF">2025-07-11T03:26:39Z</dcterms:created>
  <dcterms:modified xsi:type="dcterms:W3CDTF">2025-07-12T03:35:29Z</dcterms:modified>
</cp:coreProperties>
</file>

<file path=docProps/thumbnail.jpeg>
</file>